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708" r:id="rId1"/>
  </p:sldMasterIdLst>
  <p:notesMasterIdLst>
    <p:notesMasterId r:id="rId11"/>
  </p:notesMasterIdLst>
  <p:sldIdLst>
    <p:sldId id="672" r:id="rId2"/>
    <p:sldId id="675" r:id="rId3"/>
    <p:sldId id="676" r:id="rId4"/>
    <p:sldId id="677" r:id="rId5"/>
    <p:sldId id="674" r:id="rId6"/>
    <p:sldId id="573" r:id="rId7"/>
    <p:sldId id="636" r:id="rId8"/>
    <p:sldId id="678" r:id="rId9"/>
    <p:sldId id="650" r:id="rId10"/>
  </p:sldIdLst>
  <p:sldSz cx="9144000" cy="6858000" type="screen4x3"/>
  <p:notesSz cx="6810375" cy="9942513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A7D3FF"/>
    <a:srgbClr val="87893B"/>
    <a:srgbClr val="008000"/>
    <a:srgbClr val="0066FF"/>
    <a:srgbClr val="006600"/>
    <a:srgbClr val="CC0000"/>
    <a:srgbClr val="0066CC"/>
    <a:srgbClr val="6699FF"/>
    <a:srgbClr val="33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4660"/>
  </p:normalViewPr>
  <p:slideViewPr>
    <p:cSldViewPr>
      <p:cViewPr>
        <p:scale>
          <a:sx n="100" d="100"/>
          <a:sy n="100" d="100"/>
        </p:scale>
        <p:origin x="-214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639" cy="497047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147" y="0"/>
            <a:ext cx="2951639" cy="497047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7B923E-1ECE-4B45-8F20-A1F3DD232AFE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22733"/>
            <a:ext cx="5447346" cy="4473417"/>
          </a:xfrm>
          <a:prstGeom prst="rect">
            <a:avLst/>
          </a:prstGeom>
        </p:spPr>
        <p:txBody>
          <a:bodyPr vert="horz" lIns="91477" tIns="45738" rIns="91477" bIns="4573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879"/>
            <a:ext cx="2951639" cy="497046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147" y="9443879"/>
            <a:ext cx="2951639" cy="497046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7B7AAE2-DA4D-4466-8803-B93ABD149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1EB39-7FFD-4F2F-82E2-75654EF4B179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6F6AC-DC0B-48CF-90BA-35F14087B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B1F4F-3469-4E1F-AF0B-2221F98BB0CC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68535-E6A8-4E75-BF11-0C67F354C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9BFD7-2F54-4BD4-951E-6D6BE604255B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E81B-D667-4708-98E0-3256EFE0B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B170-AB42-43A2-8474-5C1D161E4BB3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7AFD8-FD70-4650-9F03-3DFE362F1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FD9B7-5B59-4A7A-8E0B-D4353BCF77CC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2C0AA-9FD0-44F2-A261-45052046A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B159F-8511-43CA-9A05-D5D71B6DEB29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CE99A-E8BD-4CA6-AB52-0F433C6A7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2509C-4723-4085-BFBE-C81F8F04DBE3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BA65C-8C7B-456B-8581-D8F2E8046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A4F76-CCB3-49EB-B395-6FA7B6AE3EB0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03BC-78C4-4E9A-B3DA-2499CE8F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E1ACC-49C6-440D-9D82-C86B5BB99750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52A94-7AAF-4030-BE8E-204AD512F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30F7C-408F-48EF-988D-5302AB96EF96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67FE7-E152-4075-91D4-C3BA0A7B6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E6F6-B1B0-4599-B194-BEC193B8D082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E42B0-EB04-4ADA-9C64-120D6685A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84304-703E-4BDC-9061-D3A74DA93508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07E25D-23CF-4D59-8DF5-8536C839B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2023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827584" y="836712"/>
            <a:ext cx="7992888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1100 </a:t>
            </a:r>
            <a:endParaRPr lang="ru-RU" sz="16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412776"/>
          <a:ext cx="7992888" cy="4538474"/>
        </p:xfrm>
        <a:graphic>
          <a:graphicData uri="http://schemas.openxmlformats.org/drawingml/2006/table">
            <a:tbl>
              <a:tblPr/>
              <a:tblGrid>
                <a:gridCol w="3240360"/>
                <a:gridCol w="576064"/>
                <a:gridCol w="3384376"/>
                <a:gridCol w="792088"/>
              </a:tblGrid>
              <a:tr h="36003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Удалены строки: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женщин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Сестринское дело (</a:t>
                      </a:r>
                      <a:r>
                        <a:rPr lang="ru-RU" sz="1400" strike="noStrike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бакалавриат</a:t>
                      </a: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по специальностям </a:t>
                      </a:r>
                      <a:r>
                        <a:rPr lang="ru-RU" sz="1400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стр.144):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Акушерское дело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400" strike="noStrik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 них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400" strike="noStrik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заведующие фельдшерско-акушерским</a:t>
                      </a:r>
                      <a:br>
                        <a:rPr lang="ru-RU" sz="1400" strike="noStrik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strike="noStrik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(фельдшерским) пунктом</a:t>
                      </a:r>
                      <a:endParaRPr lang="ru-RU" sz="1400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Сестринское дело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главные медицинские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сестры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Сестринское дело в педиатрии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из них по специальности:</a:t>
                      </a: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бактериология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Лечебное дело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гигиена и санитария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Стоматология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энтомология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Стоматология профилактическая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эпидемиология (</a:t>
                      </a:r>
                      <a:r>
                        <a:rPr lang="ru-RU" sz="1400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парази</a:t>
                      </a: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</a:t>
                      </a:r>
                      <a:r>
                        <a:rPr lang="ru-RU" sz="1400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тология</a:t>
                      </a: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Стоматология ортопедическая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фельдшеры-водители скорой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медицинской помощи</a:t>
                      </a:r>
                      <a:endParaRPr lang="ru-RU" sz="1400" strike="noStrike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217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сестринского дела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trike="noStrik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Специалисты с высшим неоконченным фармацевтическим образованием или провизоры (из стр. 220)</a:t>
                      </a:r>
                      <a:endParaRPr lang="ru-RU" sz="1400" strike="noStrike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224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Управление сестринской деятельностью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2023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827584" y="836712"/>
            <a:ext cx="7992888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1100 </a:t>
            </a:r>
            <a:endParaRPr lang="ru-RU" sz="16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412776"/>
          <a:ext cx="7848872" cy="4512557"/>
        </p:xfrm>
        <a:graphic>
          <a:graphicData uri="http://schemas.openxmlformats.org/drawingml/2006/table">
            <a:tbl>
              <a:tblPr/>
              <a:tblGrid>
                <a:gridCol w="6664137"/>
                <a:gridCol w="1184735"/>
              </a:tblGrid>
              <a:tr h="36003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Изменены наименования строк: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Врачи-специалисты (из стр.1): </a:t>
                      </a: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руководители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организаций  и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их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заместители 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организаторы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здравоохранения)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504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общей практики (семейные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врачи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из них: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педиатры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участковые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(включая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педиатров 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участковых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приписных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участков)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 спортивной медицине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(включая старших врачей)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скорой медицинской помощи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(включая старших врачей)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логопеды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3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психологи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1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судебные эксперты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(эксперты-биохимики, эксперты-генетики, эксперты-химики)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4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химики-эксперты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медицинской организации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 marL="2921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эксперты-физики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по контролю за источниками ионизирующих и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неоионизирующих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излучений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Провизоры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общего числа среднего медперсонала (из стр.144):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акушерки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(включая старших)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2023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827584" y="836712"/>
            <a:ext cx="7992888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1100 </a:t>
            </a:r>
            <a:endParaRPr lang="ru-RU" sz="16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412776"/>
          <a:ext cx="7704856" cy="4642467"/>
        </p:xfrm>
        <a:graphic>
          <a:graphicData uri="http://schemas.openxmlformats.org/drawingml/2006/table">
            <a:tbl>
              <a:tblPr/>
              <a:tblGrid>
                <a:gridCol w="6243590"/>
                <a:gridCol w="1461266"/>
              </a:tblGrid>
              <a:tr h="36003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Изменены наименования строк: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504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зубные техники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(включая старших)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медицинские лабораторные техники (фельдшеры-лаборанты),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включая старших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медицинские сестры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(братья),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174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медицинские сестры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приему вызовов скорой медицинской помощи </a:t>
                      </a:r>
                      <a:b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передаче их выездным бригадам скорой медицинской помощи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179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209550" indent="-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операционные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(включая старших)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38">
                <a:tc>
                  <a:txBody>
                    <a:bodyPr/>
                    <a:lstStyle/>
                    <a:p>
                      <a:pPr marL="119380" indent="-1193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по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реабилитации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189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10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прочие должности медицинских сестер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(братьев)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198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медицинские технологи 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(включая старших)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203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фельдшеры (включая старших и заведующих)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212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Младший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медицинский и фармацевтический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персонал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 marL="4794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них: младш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ие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медицинск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ие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сестр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222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2023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827584" y="836712"/>
            <a:ext cx="7992888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1100 </a:t>
            </a:r>
            <a:endParaRPr lang="ru-RU" sz="16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27584" y="1412776"/>
          <a:ext cx="7632848" cy="4032450"/>
        </p:xfrm>
        <a:graphic>
          <a:graphicData uri="http://schemas.openxmlformats.org/drawingml/2006/table">
            <a:tbl>
              <a:tblPr/>
              <a:tblGrid>
                <a:gridCol w="6185239"/>
                <a:gridCol w="1447609"/>
              </a:tblGrid>
              <a:tr h="58687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Изменены наименования строк: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Кроме того,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д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олжности и</a:t>
                      </a: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физические лица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пециалист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ы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 высшим немедицинским образованием, занимающих должности врачей, 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Кроме того,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олжности 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физические лица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Специалисты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без медицинского образования занимающих должности среднего медицинского персонала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03">
                <a:tc>
                  <a:txBody>
                    <a:bodyPr/>
                    <a:lstStyle/>
                    <a:p>
                      <a:pPr marL="4794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специалисты в области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слухопротезирования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сурдоакустик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(техник)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571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пециалисты с неоконченным высшим образованием или врачи, студенты (из стр.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236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2023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827584" y="836712"/>
            <a:ext cx="7992888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1100 </a:t>
            </a:r>
            <a:endParaRPr lang="ru-RU" sz="16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412776"/>
          <a:ext cx="7992888" cy="5145042"/>
        </p:xfrm>
        <a:graphic>
          <a:graphicData uri="http://schemas.openxmlformats.org/drawingml/2006/table">
            <a:tbl>
              <a:tblPr/>
              <a:tblGrid>
                <a:gridCol w="3240360"/>
                <a:gridCol w="576064"/>
                <a:gridCol w="3384376"/>
                <a:gridCol w="792088"/>
              </a:tblGrid>
              <a:tr h="36003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Добавлены строки: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кибернетики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стр. 151: 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руководители (главная медицинская сестра (брат), главная акушерка (акушер), главный фельдшер, заместитель главного врача)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выездной бригады скорой медицинской помощи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профилактике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504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нейропсихологи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паллиативной медицинской помощи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190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специалисты по физической реабилитации (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кинезиоспециалисты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специалисты по оказанию медицинской помощи обучающимся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197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специалисты по 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эргореабилитации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эргоспециалисты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142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помощники  врачей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207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Провизоры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всего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них, врачей эпидемиологов и паразитологов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208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врачей по гигиене детей и подростков, по гигиене питания, по гигиене труда, по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гигиеническому  воспитанию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по коммунальной гигиене, по общей гигиене, по радиационной гигиене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209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5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 по должностям: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990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провизоры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148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энтомологов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210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38">
                <a:tc>
                  <a:txBody>
                    <a:bodyPr/>
                    <a:lstStyle/>
                    <a:p>
                      <a:pPr indent="2990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провизоры - аналитики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149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сестры-хозяйки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10">
                <a:tc>
                  <a:txBody>
                    <a:bodyPr/>
                    <a:lstStyle/>
                    <a:p>
                      <a:pPr indent="2990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провизоры - технологи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150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фасовщик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226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Средний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медицинский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персонал, 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151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специалисты в области </a:t>
                      </a: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слухопротезирования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сурдоакустик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(техник)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241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2023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827584" y="836712"/>
            <a:ext cx="7992888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1104 </a:t>
            </a:r>
            <a:endParaRPr lang="ru-RU" sz="16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83568" y="1628800"/>
          <a:ext cx="8208913" cy="3840480"/>
        </p:xfrm>
        <a:graphic>
          <a:graphicData uri="http://schemas.openxmlformats.org/drawingml/2006/table">
            <a:tbl>
              <a:tblPr/>
              <a:tblGrid>
                <a:gridCol w="4639899"/>
                <a:gridCol w="696259"/>
                <a:gridCol w="856530"/>
                <a:gridCol w="936104"/>
                <a:gridCol w="1080121"/>
              </a:tblGrid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Должности и физические лица врачебных амбулаторий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штатных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занятых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физических лиц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 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врачи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специалисты с высшим немедицинским образованием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провизоры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средний медицинский персонал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фармацевты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младший медицинский 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фармацевтический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персонал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прочий персонал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Кроме того, число физических лиц специалистов с высшим немедицинским образованием, занимающих должности врачей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Кроме того, число физических лиц без медицинского образования, занимающих должности среднего медицинского персонала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2023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683568" y="980728"/>
            <a:ext cx="7921377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 таблицу 1105 внесены дополнительные графы: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83569" y="1860086"/>
          <a:ext cx="8208912" cy="1645920"/>
        </p:xfrm>
        <a:graphic>
          <a:graphicData uri="http://schemas.openxmlformats.org/drawingml/2006/table">
            <a:tbl>
              <a:tblPr/>
              <a:tblGrid>
                <a:gridCol w="1008111"/>
                <a:gridCol w="576064"/>
                <a:gridCol w="479981"/>
                <a:gridCol w="841287"/>
                <a:gridCol w="841287"/>
                <a:gridCol w="1005797"/>
                <a:gridCol w="716420"/>
                <a:gridCol w="1117123"/>
                <a:gridCol w="841287"/>
                <a:gridCol w="781555"/>
              </a:tblGrid>
              <a:tr h="84967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Персонал станций (отделений)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скорой медицинской помощи (из таблицы 1100)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врачи, всего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8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старшие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врачи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врачи скорой медицинской помощи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врачи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выездной бригады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анестезиологи реаниматологи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психиатры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педиатры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814" marR="108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1711" marR="417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1711" marR="417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899592" y="3789040"/>
          <a:ext cx="7704855" cy="1496223"/>
        </p:xfrm>
        <a:graphic>
          <a:graphicData uri="http://schemas.openxmlformats.org/drawingml/2006/table">
            <a:tbl>
              <a:tblPr/>
              <a:tblGrid>
                <a:gridCol w="504056"/>
                <a:gridCol w="965512"/>
                <a:gridCol w="1022155"/>
                <a:gridCol w="931016"/>
                <a:gridCol w="1113765"/>
                <a:gridCol w="1368152"/>
                <a:gridCol w="682698"/>
                <a:gridCol w="1117501"/>
              </a:tblGrid>
              <a:tr h="254901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средний медицинский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персонал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младший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медицинский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фармацевтический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персонал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814" marR="108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прочий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персонал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(из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гр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):</a:t>
                      </a:r>
                    </a:p>
                  </a:txBody>
                  <a:tcPr marL="10814" marR="108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32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водители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медсестры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фельдшеры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 приему вызовов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фельдшеры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скорой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мед.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помощи</a:t>
                      </a: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медсестры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медсестры </a:t>
                      </a:r>
                      <a:r>
                        <a:rPr lang="ru-RU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анестезисты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(из гр.14)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9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711" marR="41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2023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683568" y="980728"/>
            <a:ext cx="7921377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 таблице 1106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исключена графа 3 – «число»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83568" y="2276872"/>
          <a:ext cx="8208911" cy="4053840"/>
        </p:xfrm>
        <a:graphic>
          <a:graphicData uri="http://schemas.openxmlformats.org/drawingml/2006/table">
            <a:tbl>
              <a:tblPr/>
              <a:tblGrid>
                <a:gridCol w="2154023"/>
                <a:gridCol w="531997"/>
                <a:gridCol w="661492"/>
                <a:gridCol w="661492"/>
                <a:gridCol w="575385"/>
                <a:gridCol w="568041"/>
                <a:gridCol w="568041"/>
                <a:gridCol w="582060"/>
                <a:gridCol w="582060"/>
                <a:gridCol w="662160"/>
                <a:gridCol w="662160"/>
              </a:tblGrid>
              <a:tr h="11896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Медицинские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 фармацевтические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работники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(из табл. 1100)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Пол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Число полных лет по состоянию на конец отчетного года, чел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9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 том числе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до 36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36–45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46–50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51–55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 старше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Врачи 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 том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числе руководител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 их заместител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Провизоры 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Средни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медицински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персонал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Фармацевты 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Специалисты с высшим немедицинским образованием 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83568" y="1628800"/>
            <a:ext cx="7921377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Внесены изменения в таблицу 1109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7069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2023</a:t>
            </a:r>
          </a:p>
        </p:txBody>
      </p:sp>
      <p:sp>
        <p:nvSpPr>
          <p:cNvPr id="37069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696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100" name="Прямоугольник 13"/>
          <p:cNvSpPr txBox="1">
            <a:spLocks noChangeArrowheads="1"/>
          </p:cNvSpPr>
          <p:nvPr/>
        </p:nvSpPr>
        <p:spPr bwMode="auto">
          <a:xfrm>
            <a:off x="611560" y="26064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755576" y="1052736"/>
            <a:ext cx="8029897" cy="432147"/>
          </a:xfrm>
          <a:prstGeom prst="rect">
            <a:avLst/>
          </a:prstGeom>
          <a:solidFill>
            <a:srgbClr val="A7D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таблице 1110 и 1111 внесена изменения в строку 5: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631464"/>
          <a:ext cx="7992888" cy="213360"/>
        </p:xfrm>
        <a:graphic>
          <a:graphicData uri="http://schemas.openxmlformats.org/drawingml/2006/table">
            <a:tbl>
              <a:tblPr/>
              <a:tblGrid>
                <a:gridCol w="6896215"/>
                <a:gridCol w="1096673"/>
              </a:tblGrid>
              <a:tr h="14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младший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медицинский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фармацевтический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персонал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27584" y="2344525"/>
            <a:ext cx="79208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Информационный материал по разделу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Штаты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ф№30 по ссылке: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https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://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disk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yandex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eKw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TYiOTwg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27815</TotalTime>
  <Words>978</Words>
  <Application>Microsoft Office PowerPoint</Application>
  <PresentationFormat>Экран (4:3)</PresentationFormat>
  <Paragraphs>346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развития медицинскойнауки</dc:title>
  <dc:creator>Apple</dc:creator>
  <cp:lastModifiedBy>Admin</cp:lastModifiedBy>
  <cp:revision>1760</cp:revision>
  <cp:lastPrinted>2012-09-27T21:31:01Z</cp:lastPrinted>
  <dcterms:created xsi:type="dcterms:W3CDTF">2012-08-30T01:27:20Z</dcterms:created>
  <dcterms:modified xsi:type="dcterms:W3CDTF">2023-12-20T07:08:39Z</dcterms:modified>
</cp:coreProperties>
</file>